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333" r:id="rId9"/>
    <p:sldId id="264" r:id="rId10"/>
    <p:sldId id="266" r:id="rId11"/>
    <p:sldId id="265" r:id="rId12"/>
    <p:sldId id="276" r:id="rId13"/>
    <p:sldId id="303" r:id="rId14"/>
    <p:sldId id="293" r:id="rId15"/>
    <p:sldId id="277" r:id="rId16"/>
    <p:sldId id="284" r:id="rId17"/>
    <p:sldId id="269" r:id="rId18"/>
    <p:sldId id="304" r:id="rId19"/>
    <p:sldId id="305" r:id="rId20"/>
    <p:sldId id="307" r:id="rId21"/>
    <p:sldId id="306" r:id="rId22"/>
    <p:sldId id="308" r:id="rId23"/>
    <p:sldId id="270" r:id="rId24"/>
    <p:sldId id="309" r:id="rId25"/>
    <p:sldId id="310" r:id="rId26"/>
    <p:sldId id="311" r:id="rId27"/>
    <p:sldId id="312" r:id="rId28"/>
    <p:sldId id="314" r:id="rId29"/>
    <p:sldId id="313" r:id="rId30"/>
    <p:sldId id="315" r:id="rId31"/>
    <p:sldId id="316" r:id="rId32"/>
    <p:sldId id="317" r:id="rId33"/>
    <p:sldId id="294" r:id="rId34"/>
    <p:sldId id="296" r:id="rId35"/>
    <p:sldId id="318" r:id="rId36"/>
    <p:sldId id="319" r:id="rId37"/>
    <p:sldId id="321" r:id="rId38"/>
    <p:sldId id="322" r:id="rId39"/>
    <p:sldId id="323" r:id="rId40"/>
    <p:sldId id="324" r:id="rId41"/>
    <p:sldId id="288" r:id="rId42"/>
    <p:sldId id="289" r:id="rId43"/>
    <p:sldId id="320" r:id="rId44"/>
    <p:sldId id="274" r:id="rId45"/>
    <p:sldId id="275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85169"/>
  </p:normalViewPr>
  <p:slideViewPr>
    <p:cSldViewPr snapToGrid="0" snapToObjects="1">
      <p:cViewPr varScale="1">
        <p:scale>
          <a:sx n="113" d="100"/>
          <a:sy n="113" d="100"/>
        </p:scale>
        <p:origin x="102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16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FoliumMa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Capstone_Mod3_Interactive_Dashboar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Predictive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PredictiveAnalys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ason-AE/IBM_Data_Science/tree/master/DataCollectionAPI" TargetMode="External"/><Relationship Id="rId4" Type="http://schemas.openxmlformats.org/officeDocument/2006/relationships/hyperlink" Target="https://api.spacexdata.com/v4/launches/pa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ason-AE/IBM_Data_Science/tree/master/DataCollectionA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DataWrangl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Jason Forsythe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7/14/22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I plotted the following charts: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launch site: to determine if launch site affects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per site vs success rate: to determine if launches were more successful with later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per site vs success rate: to determine if payload affects success rate at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type: to determine if orbit affects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by orbit type vs success rate: to determine if certain payloads in a give orbit affect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over time (yearly): to determine if success increased over time</a:t>
            </a:r>
          </a:p>
          <a:p>
            <a:r>
              <a:rPr lang="en-US" sz="1800" dirty="0">
                <a:hlinkClick r:id="rId3"/>
              </a:rPr>
              <a:t>https://github.com/Jason-AE/IBM_Data_Science/tree/master/EDA</a:t>
            </a:r>
            <a:r>
              <a:rPr lang="en-US" sz="1800" dirty="0"/>
              <a:t> 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using SQL I performed the following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 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5 records from the data set where the launch site contained ‘KSC’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total payload carried for NASA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average payload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 the date of the first successful landing on a drone 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names of the boosters that have had successful landings on land with a mass greater than 4000 and less that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booster versions that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2017 listed the booster versions and launch sites for successful landings on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Ranked the count of successful landings between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https://github.com/Jason-AE/IBM_Data_Science/tree/master/EDA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2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built a Folium Interactive Map to show the relation of launch sites and successful landings at each in a more visual 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mark the area of the launch site with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also used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a launch site when zoomed out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made markers of green and red to represent successful or failed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Lastly, I made marker clusters to group successful and failed launches based on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https://github.com/Jason-AE/IBM_Data_Science/tree/master/FoliumMap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an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following features: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success rate per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showing launch outcomes vs payload colored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dropdown that includes all sites (Controls data for pie and scatter chart)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(controls data for scatter chart only)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https://github.com/Jason-AE/IBM_Data_Science/tree/master/Capstone_Mod3_Interactive_Dashboard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During predictive Analysis I test the following models: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grid search to find the best parameters for each.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then compared the results using test data and the Tree model performed the best.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https://github.com/Jason-AE/IBM_Data_Science/tree/master/PredictiveAnalysis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10616847" cy="4280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found that Orbit, Launch Site, Payload, and Flight Number are good predictors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575D0-A182-6FF3-1422-157179B27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067" y="2300130"/>
            <a:ext cx="6875730" cy="1357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F5580-44C8-EA6F-8505-3EC4650A1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988" y="2262866"/>
            <a:ext cx="1846879" cy="1395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1F30E-2B81-263D-32D6-9853962F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530" y="4150880"/>
            <a:ext cx="3869267" cy="1394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B2DF7-CCB8-F738-360E-CC6A95E2D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733" y="4113616"/>
            <a:ext cx="3479800" cy="108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880F19-BC18-98C7-6AF1-43B7066EB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32" y="5727604"/>
            <a:ext cx="3670912" cy="885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927EB6-2306-D9A2-3A65-5B0E18DDC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037" y="5798703"/>
            <a:ext cx="2581635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399"/>
            <a:ext cx="10420638" cy="39681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on the Y axis and Flight Number on the X axis, Blue dots are failed landings and Orange dots are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can see that KSC LC-39A has the best record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you can see CCAFS SLC 40 has improved its success over time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3D726-8809-4F9F-DA29-29FE840F1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1" y="2413492"/>
            <a:ext cx="8638918" cy="17363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95581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CCAF5 SLC 40 has a better track record with heavier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4E’s failures happed with very light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 has happened with payloads from 8000 to16000 kg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83A3A-00A6-EC44-D907-8915E22F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33" y="2457135"/>
            <a:ext cx="9745133" cy="19895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6164189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ESL1, GEO, HEO, and SSO have 100%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is close second with 90%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is in third with 70%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performed the worse with 50%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Imagine flipping a coin to see if your multi million-dollar rocket would land!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29A86-6B23-1F88-090B-8BB9B980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95" y="2206846"/>
            <a:ext cx="4478377" cy="3409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451689"/>
            <a:ext cx="10600722" cy="46358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few launches were in LEO and ISS orbits and failed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in LEO and ISS orbits had a better success rate with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VLEO, SO, GEO, where only attempted later in the program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E446A-377B-B58F-EAF6-75393E5F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33" y="1904453"/>
            <a:ext cx="7357533" cy="23733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396999"/>
            <a:ext cx="10515600" cy="4628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landing success does not seem to be tied to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SSO, HEO, and MEO launches took place with less than 7000kg of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launches saw the highest payload masses of the program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E4CC7-2B83-C842-D4F1-DEC83D9D3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1814324"/>
            <a:ext cx="6908800" cy="22137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375793"/>
            <a:ext cx="4868790" cy="4649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program started in 2010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2015 the success rate was less than 40%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2017 the success rate jumped to over 80%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a slight dip in success in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2019 rebounded with a nearly perfect landing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EFF62-3C68-AED4-899B-16BD908D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2" y="1569795"/>
            <a:ext cx="5646810" cy="39736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data set there are four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distinct(LAUNCH_SITE)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returns the distinct launch sites from the data set.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4724400"/>
            <a:ext cx="10253589" cy="1498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SPACEXTBL WHERE LAUNCH_SITE LIKE 'KSC%'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5 records of launches from launch sites that start with KSC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3AB4B-744E-448C-C03D-3DA0F679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91" y="1909652"/>
            <a:ext cx="10701818" cy="1983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customer = 'NASA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sums the total payload mass of all rockets where the customer was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is 45,596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drone ship.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2521403"/>
            <a:ext cx="849010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wanted to find out the answers to a few questions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I predict the success of a SpaceX first stage landing?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so, what parameters could be used to give the best prediction?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would be the best accuracy of prediction that I could achieve?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SpaceX API and Web Scraping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https://github.com/Jason-AE/IBM_Data_Science/tree/master/DataCollectionAPI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Once Data was collected, I removed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unesseary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columns and replaced null values.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tested Logistic Regression, Vector Machine, Tree, and K Nearest Neighbor models using grid search to find the best parameters for each. I then compared the results using test data and the Tree model performed the best.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https://github.com/Jason-AE/IBM_Data_Science/tree/master/PredictiveAnalysis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SpaceX’s own Web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was used along with different endpoints to combine data about the rockets, launchpads, payloads, and cores.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stored in a Panda’s Data Frame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9A0827-9A92-148C-EDCA-8C4DA3A6C6B3}"/>
              </a:ext>
            </a:extLst>
          </p:cNvPr>
          <p:cNvGrpSpPr/>
          <p:nvPr/>
        </p:nvGrpSpPr>
        <p:grpSpPr>
          <a:xfrm>
            <a:off x="1592239" y="3944203"/>
            <a:ext cx="7651845" cy="1665027"/>
            <a:chOff x="1592239" y="3944203"/>
            <a:chExt cx="8029432" cy="2615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5082B0-EDB7-DFB4-23EE-E1B299344A2C}"/>
                </a:ext>
              </a:extLst>
            </p:cNvPr>
            <p:cNvSpPr/>
            <p:nvPr/>
          </p:nvSpPr>
          <p:spPr>
            <a:xfrm>
              <a:off x="1592239" y="4796725"/>
              <a:ext cx="1110018" cy="873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Past Launches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47B8C7-8F6B-0941-64DE-3B9A0BC84280}"/>
                </a:ext>
              </a:extLst>
            </p:cNvPr>
            <p:cNvSpPr/>
            <p:nvPr/>
          </p:nvSpPr>
          <p:spPr>
            <a:xfrm>
              <a:off x="4367284" y="3944203"/>
              <a:ext cx="1387522" cy="550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Rockets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F3E50A-4DDC-23E6-1260-A1DA68E003F1}"/>
                </a:ext>
              </a:extLst>
            </p:cNvPr>
            <p:cNvSpPr/>
            <p:nvPr/>
          </p:nvSpPr>
          <p:spPr>
            <a:xfrm>
              <a:off x="4367284" y="4617493"/>
              <a:ext cx="1387522" cy="545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Launchpads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69811E-7B07-A6E8-5CFB-21EB987BACCE}"/>
                </a:ext>
              </a:extLst>
            </p:cNvPr>
            <p:cNvSpPr/>
            <p:nvPr/>
          </p:nvSpPr>
          <p:spPr>
            <a:xfrm>
              <a:off x="4367284" y="5286233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Payloads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D84FA1-53AF-43E4-62F7-CC26DEEB8824}"/>
                </a:ext>
              </a:extLst>
            </p:cNvPr>
            <p:cNvSpPr/>
            <p:nvPr/>
          </p:nvSpPr>
          <p:spPr>
            <a:xfrm>
              <a:off x="4367284" y="5977719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E39823-0482-A71E-E4D6-09FDEA3EF1A9}"/>
                </a:ext>
              </a:extLst>
            </p:cNvPr>
            <p:cNvCxnSpPr/>
            <p:nvPr/>
          </p:nvCxnSpPr>
          <p:spPr>
            <a:xfrm flipV="1">
              <a:off x="2838734" y="4299045"/>
              <a:ext cx="1305636" cy="750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9F3D2C-2C09-963E-C5B5-A935D69C4072}"/>
                </a:ext>
              </a:extLst>
            </p:cNvPr>
            <p:cNvCxnSpPr/>
            <p:nvPr/>
          </p:nvCxnSpPr>
          <p:spPr>
            <a:xfrm flipV="1">
              <a:off x="2838734" y="4926842"/>
              <a:ext cx="1378424" cy="306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D9CEC3-A640-DA00-7153-418F48763948}"/>
                </a:ext>
              </a:extLst>
            </p:cNvPr>
            <p:cNvCxnSpPr/>
            <p:nvPr/>
          </p:nvCxnSpPr>
          <p:spPr>
            <a:xfrm>
              <a:off x="2838734" y="5427260"/>
              <a:ext cx="1378424" cy="150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C0FAA23-EE84-9DEA-4657-EB183E703AE4}"/>
                </a:ext>
              </a:extLst>
            </p:cNvPr>
            <p:cNvCxnSpPr/>
            <p:nvPr/>
          </p:nvCxnSpPr>
          <p:spPr>
            <a:xfrm>
              <a:off x="2838734" y="5577385"/>
              <a:ext cx="1378424" cy="649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546EEA87-3C5B-E179-3CF0-EAADED6BD616}"/>
                </a:ext>
              </a:extLst>
            </p:cNvPr>
            <p:cNvSpPr/>
            <p:nvPr/>
          </p:nvSpPr>
          <p:spPr>
            <a:xfrm>
              <a:off x="7797420" y="4103405"/>
              <a:ext cx="1824251" cy="226009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Pandas </a:t>
              </a:r>
              <a:r>
                <a:rPr lang="en-US" dirty="0" err="1"/>
                <a:t>Dataframe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40B296-7AE9-1321-2958-70813B8ADBB4}"/>
                </a:ext>
              </a:extLst>
            </p:cNvPr>
            <p:cNvCxnSpPr/>
            <p:nvPr/>
          </p:nvCxnSpPr>
          <p:spPr>
            <a:xfrm>
              <a:off x="5850340" y="4219433"/>
              <a:ext cx="1778759" cy="1014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B1ED8AD-0709-2F3F-BFE9-39190FEF3F40}"/>
                </a:ext>
              </a:extLst>
            </p:cNvPr>
            <p:cNvCxnSpPr/>
            <p:nvPr/>
          </p:nvCxnSpPr>
          <p:spPr>
            <a:xfrm>
              <a:off x="5850340" y="4890448"/>
              <a:ext cx="1778759" cy="343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FAF5B-C10E-7CF5-8A68-E870C0F397C9}"/>
                </a:ext>
              </a:extLst>
            </p:cNvPr>
            <p:cNvCxnSpPr/>
            <p:nvPr/>
          </p:nvCxnSpPr>
          <p:spPr>
            <a:xfrm flipV="1">
              <a:off x="5850340" y="5233452"/>
              <a:ext cx="1778759" cy="343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475C80-A2D8-A755-D8CB-DDC46F119439}"/>
                </a:ext>
              </a:extLst>
            </p:cNvPr>
            <p:cNvCxnSpPr/>
            <p:nvPr/>
          </p:nvCxnSpPr>
          <p:spPr>
            <a:xfrm flipV="1">
              <a:off x="5891284" y="5233452"/>
              <a:ext cx="1737815" cy="1035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0EF76F4-57CC-54F1-C833-277662EA574B}"/>
              </a:ext>
            </a:extLst>
          </p:cNvPr>
          <p:cNvSpPr txBox="1"/>
          <p:nvPr/>
        </p:nvSpPr>
        <p:spPr>
          <a:xfrm>
            <a:off x="2186227" y="6087855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also collected using Web scrapping using Wikipedia data in HTML Tables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B520E-CC75-CC9B-D2E7-C066F572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49" y="2559532"/>
            <a:ext cx="2538420" cy="38344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92F70-0F51-53BB-39A1-BA3A156E40A5}"/>
              </a:ext>
            </a:extLst>
          </p:cNvPr>
          <p:cNvSpPr txBox="1"/>
          <p:nvPr/>
        </p:nvSpPr>
        <p:spPr>
          <a:xfrm>
            <a:off x="1078173" y="6386731"/>
            <a:ext cx="2238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 Table Example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4D098-A36F-F3BF-8216-E40448D2DC71}"/>
              </a:ext>
            </a:extLst>
          </p:cNvPr>
          <p:cNvSpPr txBox="1"/>
          <p:nvPr/>
        </p:nvSpPr>
        <p:spPr>
          <a:xfrm>
            <a:off x="3744036" y="2559532"/>
            <a:ext cx="4167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 Was Used to Extract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Helper functions cleaned the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Iterations over the rows was used to fill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8DAD63-AED7-F19F-DB0C-B9D5D217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971" y="2455792"/>
            <a:ext cx="4035427" cy="27076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1AD2F7-04C0-D294-0F5B-2EF32BB62AAB}"/>
              </a:ext>
            </a:extLst>
          </p:cNvPr>
          <p:cNvSpPr txBox="1"/>
          <p:nvPr/>
        </p:nvSpPr>
        <p:spPr>
          <a:xfrm>
            <a:off x="7972971" y="5169806"/>
            <a:ext cx="4035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 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15F51-88AF-9DD9-9CE3-71D87AAC503A}"/>
              </a:ext>
            </a:extLst>
          </p:cNvPr>
          <p:cNvSpPr txBox="1"/>
          <p:nvPr/>
        </p:nvSpPr>
        <p:spPr>
          <a:xfrm>
            <a:off x="3602443" y="6393976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2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data was collected it needs to be cleaned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for missing values in each attribute (~40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with mean in that column or remove rows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landing outcomes to a class of either 0 failed 1 success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 we can check the mean of success (66.666%)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clean up is important for normalization and predictive analytics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(to be preformed later)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https://github.com/Jason-AE/IBM_Data_Science/tree/master/DataWrangling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2208</Words>
  <Application>Microsoft Office PowerPoint</Application>
  <PresentationFormat>Widescreen</PresentationFormat>
  <Paragraphs>303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JASON Forsythe</cp:lastModifiedBy>
  <cp:revision>223</cp:revision>
  <dcterms:created xsi:type="dcterms:W3CDTF">2021-04-29T18:58:00Z</dcterms:created>
  <dcterms:modified xsi:type="dcterms:W3CDTF">2022-07-22T20:46:41Z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  <property fmtid="{D5CDD505-2E9C-101B-9397-08002B2CF9AE}" pid="5" name="MSIP_Label_c636196e-c638-4945-bd91-c51815b2148b_Enabled">
    <vt:lpwstr>true</vt:lpwstr>
  </property>
  <property fmtid="{D5CDD505-2E9C-101B-9397-08002B2CF9AE}" pid="6" name="MSIP_Label_c636196e-c638-4945-bd91-c51815b2148b_SetDate">
    <vt:lpwstr>2022-07-19T17:25:33Z</vt:lpwstr>
  </property>
  <property fmtid="{D5CDD505-2E9C-101B-9397-08002B2CF9AE}" pid="7" name="MSIP_Label_c636196e-c638-4945-bd91-c51815b2148b_Method">
    <vt:lpwstr>Standard</vt:lpwstr>
  </property>
  <property fmtid="{D5CDD505-2E9C-101B-9397-08002B2CF9AE}" pid="8" name="MSIP_Label_c636196e-c638-4945-bd91-c51815b2148b_Name">
    <vt:lpwstr>c636196e-c638-4945-bd91-c51815b2148b</vt:lpwstr>
  </property>
  <property fmtid="{D5CDD505-2E9C-101B-9397-08002B2CF9AE}" pid="9" name="MSIP_Label_c636196e-c638-4945-bd91-c51815b2148b_SiteId">
    <vt:lpwstr>0de4c2af-52b6-40f1-aba9-31c5039b7458</vt:lpwstr>
  </property>
  <property fmtid="{D5CDD505-2E9C-101B-9397-08002B2CF9AE}" pid="10" name="MSIP_Label_c636196e-c638-4945-bd91-c51815b2148b_ActionId">
    <vt:lpwstr>ef9317a4-20c3-4306-a0f7-4ba72bf19c16</vt:lpwstr>
  </property>
  <property fmtid="{D5CDD505-2E9C-101B-9397-08002B2CF9AE}" pid="11" name="MSIP_Label_c636196e-c638-4945-bd91-c51815b2148b_ContentBits">
    <vt:lpwstr>0</vt:lpwstr>
  </property>
</Properties>
</file>